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84" r:id="rId18"/>
    <p:sldId id="280" r:id="rId19"/>
    <p:sldId id="277" r:id="rId20"/>
    <p:sldId id="283" r:id="rId21"/>
    <p:sldId id="272" r:id="rId22"/>
    <p:sldId id="273" r:id="rId23"/>
    <p:sldId id="274" r:id="rId24"/>
    <p:sldId id="276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ordynator" initials="k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353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761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4751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844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899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391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7989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596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496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00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8475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DED2-5397-487F-BAE2-441185A55104}" type="datetimeFigureOut">
              <a:rPr lang="pl-PL" smtClean="0"/>
              <a:pPr/>
              <a:t>2018-12-06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8892-8069-4EC1-A88D-5E4B0C47AC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57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ternational@ujd.edu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97394" y="153588"/>
            <a:ext cx="10378698" cy="1007389"/>
          </a:xfrm>
        </p:spPr>
        <p:txBody>
          <a:bodyPr>
            <a:normAutofit/>
          </a:bodyPr>
          <a:lstStyle/>
          <a:p>
            <a:pPr algn="r"/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" y="1314565"/>
            <a:ext cx="12192000" cy="554343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4565"/>
            <a:ext cx="12192000" cy="56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05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63" y="219505"/>
            <a:ext cx="10367493" cy="663849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3050" y="18482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TEACHING ACTIVITIES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36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9113" y="11353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SCIENTIFIC ACTIVITIES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537" y="4248161"/>
            <a:ext cx="3867594" cy="2354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F:\zdjęcia 2017\foty broszura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11" y="4248162"/>
            <a:ext cx="3867624" cy="2354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zdjęcia 2017\foty folder nauka\3 fo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133" y="4231119"/>
            <a:ext cx="3867624" cy="2389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F:\foty folder nauka\IMG_3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11" y="1573307"/>
            <a:ext cx="3858704" cy="2349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537" y="1573307"/>
            <a:ext cx="3867594" cy="2349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Baza\święto uczelni 2018_19.06\zdjęcia\mał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2332" y="1573307"/>
            <a:ext cx="3868425" cy="237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94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158" y="168387"/>
            <a:ext cx="10496282" cy="672146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1839" y="16838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SCIENTIFIC ACTIVITIES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63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00" y="225129"/>
            <a:ext cx="10358710" cy="663287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4566" y="12923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SCIENTIFIC ACTIVITIES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08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9113" y="14465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COOPERATION</a:t>
            </a:r>
            <a:endParaRPr lang="pl-PL" sz="32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548" y="1523877"/>
            <a:ext cx="3868518" cy="2457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120" y="1521452"/>
            <a:ext cx="3850356" cy="2457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48" y="4183670"/>
            <a:ext cx="3864118" cy="2464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F:\zdjęcia 2017\goście rektor_gabinet\DSC_0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234" y="1523877"/>
            <a:ext cx="3869978" cy="247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zdjęcia 2017\szkoła letnia\DSC_03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941" y="4192877"/>
            <a:ext cx="3864118" cy="246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Zdjecia 2018\DSCN04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6120" y="4183670"/>
            <a:ext cx="3864118" cy="247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33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38200" y="2098640"/>
            <a:ext cx="3270144" cy="15944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r>
              <a:rPr lang="en-US" sz="17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early </a:t>
            </a:r>
            <a:r>
              <a:rPr lang="en-US" sz="17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120 cooperation agreements with foreign institutions, including more than 50 inter-institutional agreements within Erasmus+ program</a:t>
            </a:r>
            <a:endParaRPr lang="pl-PL" sz="1700" b="1" dirty="0" smtClean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38200" y="4001294"/>
            <a:ext cx="3270144" cy="15176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Around 100 people, employees and students, go abroad by means of Erasmus program every year</a:t>
            </a:r>
            <a:endParaRPr lang="pl-PL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92568" y="2098640"/>
            <a:ext cx="3206859" cy="15855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b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artner</a:t>
            </a:r>
            <a:r>
              <a:rPr lang="en-US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institutions from nearly 30 countries</a:t>
            </a:r>
            <a:endParaRPr lang="pl-PL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492567" y="4001294"/>
            <a:ext cx="3206859" cy="15176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Around 40 people, employees and students, come to JDU by means of Erasmus+ program every year</a:t>
            </a:r>
            <a:endParaRPr lang="pl-PL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083651" y="2098640"/>
            <a:ext cx="3270144" cy="1569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r>
              <a:rPr lang="en-US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early </a:t>
            </a:r>
            <a:r>
              <a:rPr lang="en-US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450 non-natives hosted at JDU yearly; half of them are students</a:t>
            </a:r>
            <a:endParaRPr lang="pl-PL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083651" y="4001294"/>
            <a:ext cx="3270144" cy="15176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Participation in international exchange programs: Erasmus+ KA103, Erasmus+ KA107, PROM, CEEPUS</a:t>
            </a:r>
            <a:endParaRPr lang="pl-PL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COOPERATION</a:t>
            </a:r>
            <a:endParaRPr lang="pl-PL" sz="32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35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1535" y="16227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EXCHANGE OF STAFF</a:t>
            </a:r>
            <a:endParaRPr lang="pl-PL" sz="32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0" t="12843" r="22486" b="36056"/>
          <a:stretch/>
        </p:blipFill>
        <p:spPr>
          <a:xfrm>
            <a:off x="697423" y="1318027"/>
            <a:ext cx="10771324" cy="5324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119" y="50288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40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4567" y="2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EXCHANGE OF STAFF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67" y="141688"/>
            <a:ext cx="2708659" cy="1138422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28811" y="1138442"/>
            <a:ext cx="5499279" cy="5577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4408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0628" y="26209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36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AGREEMENTS </a:t>
            </a:r>
            <a:endParaRPr lang="pl-PL" sz="36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89" y="1280110"/>
            <a:ext cx="10986735" cy="545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39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9112" y="24561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36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PROJECTS</a:t>
            </a:r>
            <a:endParaRPr lang="pl-PL" sz="36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62" t="17160" r="824" b="13896"/>
          <a:stretch/>
        </p:blipFill>
        <p:spPr>
          <a:xfrm>
            <a:off x="624909" y="1316736"/>
            <a:ext cx="10953197" cy="5433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48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7749" y="391544"/>
            <a:ext cx="10515600" cy="1337780"/>
          </a:xfrm>
        </p:spPr>
        <p:txBody>
          <a:bodyPr/>
          <a:lstStyle/>
          <a:p>
            <a:pPr algn="r"/>
            <a:r>
              <a:rPr lang="pl-PL" dirty="0" smtClean="0"/>
              <a:t>			</a:t>
            </a:r>
            <a:r>
              <a:rPr lang="pl-PL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47 YEARS OF UNIVERSITY’S HISTORY</a:t>
            </a:r>
            <a:r>
              <a:rPr lang="pl-PL" sz="3200" dirty="0" smtClean="0">
                <a:solidFill>
                  <a:srgbClr val="C00000">
                    <a:alpha val="75000"/>
                  </a:srgbClr>
                </a:solidFill>
              </a:rPr>
              <a:t>	</a:t>
            </a:r>
            <a:endParaRPr lang="pl-PL" sz="3200" dirty="0">
              <a:solidFill>
                <a:srgbClr val="C00000">
                  <a:alpha val="75000"/>
                </a:srgb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9965"/>
            <a:ext cx="12191999" cy="5328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664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1902" y="22022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3600" b="1" dirty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 PROJECTS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1859" y="1906073"/>
            <a:ext cx="5825643" cy="4797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573" y="1906073"/>
            <a:ext cx="5950039" cy="4797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40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0019" y="180631"/>
            <a:ext cx="10515600" cy="1325563"/>
          </a:xfrm>
        </p:spPr>
        <p:txBody>
          <a:bodyPr/>
          <a:lstStyle/>
          <a:p>
            <a:pPr algn="r"/>
            <a:r>
              <a:rPr lang="pl-PL" sz="40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INFRASTRUCTURE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22" y="4110834"/>
            <a:ext cx="3848178" cy="240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22" y="1449079"/>
            <a:ext cx="3848178" cy="247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505" y="4110834"/>
            <a:ext cx="3845322" cy="2445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F:\Zdjecia 2018\zdjęcia UJD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776" y="1449078"/>
            <a:ext cx="3848178" cy="2475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Zdjecia 2018\zdjęcia UJD\mał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649" y="1449079"/>
            <a:ext cx="3848178" cy="247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zdjęcia 2017\obiekty_filip\mał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776" y="4110834"/>
            <a:ext cx="3848178" cy="2445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20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836" y="113981"/>
            <a:ext cx="10532290" cy="674401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1535" y="11398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1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UNIVERSITY FACILITIES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34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14" y="137234"/>
            <a:ext cx="10495977" cy="672076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4565" y="13723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DEVELOPMENT AND INVESTEMENT</a:t>
            </a:r>
            <a:endParaRPr lang="pl-PL" sz="32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78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Contact</a:t>
            </a:r>
            <a:r>
              <a:rPr lang="pl-P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</a:t>
            </a:r>
            <a:endParaRPr lang="pl-PL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Jan 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D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lugosz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University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 im 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C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zestochowa</a:t>
            </a:r>
            <a:endParaRPr lang="pl-PL" dirty="0" smtClean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0" indent="0">
              <a:buNone/>
            </a:pPr>
            <a:endParaRPr lang="pl-PL" b="1" dirty="0" smtClean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Lato" pitchFamily="34" charset="0"/>
                <a:ea typeface="Lato" pitchFamily="34" charset="0"/>
                <a:cs typeface="Lato" pitchFamily="34" charset="0"/>
              </a:rPr>
              <a:t>Department </a:t>
            </a:r>
            <a:r>
              <a:rPr lang="en-US" b="1" dirty="0" smtClean="0">
                <a:latin typeface="Lato" pitchFamily="34" charset="0"/>
                <a:ea typeface="Lato" pitchFamily="34" charset="0"/>
                <a:cs typeface="Lato" pitchFamily="34" charset="0"/>
              </a:rPr>
              <a:t>for Research &amp; International Relations</a:t>
            </a:r>
          </a:p>
          <a:p>
            <a:pPr marL="0" indent="0">
              <a:buNone/>
            </a:pP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Waszyngtona 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4/8, 42-200 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Częstochowa</a:t>
            </a:r>
          </a:p>
          <a:p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tel. 34 37 84 272 (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English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, 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Deutsch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)</a:t>
            </a:r>
          </a:p>
          <a:p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tel. 34 37 84 364 (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English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)</a:t>
            </a:r>
          </a:p>
          <a:p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fax</a:t>
            </a:r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: 34 37 84 368</a:t>
            </a:r>
          </a:p>
          <a:p>
            <a:r>
              <a:rPr lang="pl-PL" dirty="0" smtClean="0">
                <a:latin typeface="Lato" pitchFamily="34" charset="0"/>
                <a:ea typeface="Lato" pitchFamily="34" charset="0"/>
                <a:cs typeface="Lato" pitchFamily="34" charset="0"/>
              </a:rPr>
              <a:t>e-mail: </a:t>
            </a:r>
            <a:r>
              <a:rPr lang="pl-PL" dirty="0" err="1" smtClean="0">
                <a:latin typeface="Lato" pitchFamily="34" charset="0"/>
                <a:ea typeface="Lato" pitchFamily="34" charset="0"/>
                <a:cs typeface="Lato" pitchFamily="34" charset="0"/>
                <a:hlinkClick r:id="rId2"/>
              </a:rPr>
              <a:t>international@ujd.edu.pl</a:t>
            </a:r>
            <a:endParaRPr lang="pl-PL" dirty="0" smtClean="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524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22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5009" y="18221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UNIVERSITY’S AUTHORITIES</a:t>
            </a:r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21" y="1526435"/>
            <a:ext cx="1009188" cy="1219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53" y="2937137"/>
            <a:ext cx="1009188" cy="1068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53" y="4175458"/>
            <a:ext cx="1009189" cy="1068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77" y="5511216"/>
            <a:ext cx="989832" cy="1068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1777285" y="1420686"/>
            <a:ext cx="9672033" cy="925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endParaRPr lang="pl-PL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pl-PL" sz="24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RECTOR</a:t>
            </a:r>
          </a:p>
          <a:p>
            <a:pPr algn="ctr">
              <a:spcBef>
                <a:spcPts val="400"/>
              </a:spcBef>
            </a:pPr>
            <a:r>
              <a:rPr lang="pl-PL" sz="2400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prof. dr hab. Anna Wypych – Gawrońska</a:t>
            </a:r>
          </a:p>
          <a:p>
            <a:pPr>
              <a:spcBef>
                <a:spcPts val="400"/>
              </a:spcBef>
            </a:pPr>
            <a:endParaRPr lang="pl-PL" sz="2400" dirty="0" smtClean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pl-PL" sz="24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VICE – RECTOR FOR RESEARCH AND INTERNATIONAL RELATIONS</a:t>
            </a:r>
          </a:p>
          <a:p>
            <a:pPr algn="ctr">
              <a:spcBef>
                <a:spcPts val="400"/>
              </a:spcBef>
            </a:pPr>
            <a:r>
              <a:rPr lang="pl-PL" sz="2400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 hab. Janusz Kapuśniak, prof. UJD</a:t>
            </a:r>
          </a:p>
          <a:p>
            <a:pPr>
              <a:spcBef>
                <a:spcPts val="400"/>
              </a:spcBef>
            </a:pPr>
            <a:endParaRPr lang="pl-PL" sz="2400" dirty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pl-PL" sz="24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VICE – RECTOR FOR STUDENT AFFAIRS</a:t>
            </a:r>
          </a:p>
          <a:p>
            <a:pPr algn="ctr">
              <a:spcBef>
                <a:spcPts val="400"/>
              </a:spcBef>
            </a:pPr>
            <a:r>
              <a:rPr lang="pl-PL" sz="2400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 hab. Grażyna </a:t>
            </a:r>
            <a:r>
              <a:rPr lang="pl-PL" sz="2400" dirty="0" err="1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Rygał</a:t>
            </a:r>
            <a:r>
              <a:rPr lang="pl-PL" sz="2400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prof. UJD</a:t>
            </a:r>
          </a:p>
          <a:p>
            <a:pPr algn="ctr">
              <a:spcBef>
                <a:spcPts val="400"/>
              </a:spcBef>
            </a:pPr>
            <a:endParaRPr lang="pl-PL" sz="2400" b="1" dirty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pl-PL" sz="24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VICE – RECTOR FOR UNIVERSITY DEVELOPMENT</a:t>
            </a:r>
          </a:p>
          <a:p>
            <a:pPr algn="ctr">
              <a:spcBef>
                <a:spcPts val="400"/>
              </a:spcBef>
            </a:pPr>
            <a:r>
              <a:rPr lang="pl-PL" sz="2400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 hab. Inż., Zygmunt Bąk, prof. UJD</a:t>
            </a:r>
          </a:p>
          <a:p>
            <a:pPr>
              <a:spcBef>
                <a:spcPts val="400"/>
              </a:spcBef>
            </a:pPr>
            <a:endParaRPr lang="pl-P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63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3203" y="17373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ASSETS AND ACHIEVEMENTS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24252" y="1681861"/>
            <a:ext cx="5122035" cy="439562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 </a:t>
            </a:r>
            <a:r>
              <a:rPr lang="en-US" sz="1800" b="1" dirty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leading University in the region</a:t>
            </a:r>
            <a:endParaRPr lang="pl-PL" sz="1800" b="1" dirty="0" smtClean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18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 </a:t>
            </a:r>
            <a:r>
              <a:rPr lang="en-US" sz="1800" b="1" dirty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highly qualified academic staff</a:t>
            </a:r>
            <a:endParaRPr lang="pl-PL" sz="1800" b="1" dirty="0" smtClean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18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</a:t>
            </a:r>
            <a:r>
              <a:rPr lang="en-US" sz="1800" b="1" dirty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staff’s academic achievements result in modern solutions and innovations, new technologies and patents</a:t>
            </a:r>
            <a:endParaRPr lang="pl-PL" sz="1800" b="1" dirty="0" smtClean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18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implements </a:t>
            </a:r>
            <a:r>
              <a:rPr lang="en-US" sz="1800" b="1" dirty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popularizes new teaching methods</a:t>
            </a:r>
            <a:endParaRPr lang="pl-PL" sz="1800" b="1" dirty="0" smtClean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18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cooperates </a:t>
            </a:r>
            <a:r>
              <a:rPr lang="en-US" sz="1800" b="1" dirty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with several dozen foreign universities around the world</a:t>
            </a:r>
            <a:endParaRPr lang="pl-PL" sz="1800" b="1" dirty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1800" b="1" dirty="0" smtClean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 </a:t>
            </a:r>
            <a:r>
              <a:rPr lang="en-US" sz="1800" b="1" dirty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its own library, publishing house, sports </a:t>
            </a:r>
            <a:r>
              <a:rPr lang="en-US" sz="1800" b="1" dirty="0" err="1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centre</a:t>
            </a:r>
            <a:r>
              <a:rPr lang="en-US" sz="1800" b="1" dirty="0">
                <a:solidFill>
                  <a:srgbClr val="C00000">
                    <a:alpha val="83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modern infrastructure, dormitory, planetarium, laboratories</a:t>
            </a:r>
            <a:endParaRPr lang="pl-PL" sz="1800" b="1" dirty="0">
              <a:solidFill>
                <a:srgbClr val="C00000">
                  <a:alpha val="83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61" y="1681861"/>
            <a:ext cx="5525037" cy="414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5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6538" y="105537"/>
            <a:ext cx="10515600" cy="1325563"/>
          </a:xfrm>
        </p:spPr>
        <p:txBody>
          <a:bodyPr/>
          <a:lstStyle/>
          <a:p>
            <a:pPr algn="r"/>
            <a:r>
              <a:rPr lang="pl-PL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STRUCTURE AND STAFF</a:t>
            </a:r>
            <a:endParaRPr lang="pl-PL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477" y="4101496"/>
            <a:ext cx="3989071" cy="2498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4815" y="4068909"/>
            <a:ext cx="3796363" cy="2528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F:\foty folder nauka\DSC_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47" y="1356189"/>
            <a:ext cx="3800433" cy="2511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17" y="4101496"/>
            <a:ext cx="3800433" cy="2518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  <p:pic>
        <p:nvPicPr>
          <p:cNvPr id="11" name="Picture 5" descr="D:\Baza\inauguracja 2018\zdjęcia z inauguracji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3865" y="1353787"/>
            <a:ext cx="3883231" cy="2553195"/>
          </a:xfrm>
          <a:prstGeom prst="rect">
            <a:avLst/>
          </a:prstGeom>
          <a:noFill/>
        </p:spPr>
      </p:pic>
      <p:pic>
        <p:nvPicPr>
          <p:cNvPr id="12" name="Picture 3" descr="D:\Baza\zdjęcia 2017\foty folder nauka\1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1891" y="1318163"/>
            <a:ext cx="3835730" cy="258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203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006" y="712440"/>
            <a:ext cx="10354614" cy="614556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5930" y="17776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STRUCTURE</a:t>
            </a:r>
            <a:endParaRPr lang="pl-PL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66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552" y="824248"/>
            <a:ext cx="10284855" cy="603375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55" y="138321"/>
            <a:ext cx="10515600" cy="1325563"/>
          </a:xfrm>
        </p:spPr>
        <p:txBody>
          <a:bodyPr/>
          <a:lstStyle/>
          <a:p>
            <a:pPr algn="r"/>
            <a:r>
              <a:rPr lang="pl-PL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STAFF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30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5109" y="66689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TEACHING ACTIVITIES 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190" y="4067958"/>
            <a:ext cx="3881619" cy="2548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47" y="1341920"/>
            <a:ext cx="3881619" cy="2587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  <p:pic>
        <p:nvPicPr>
          <p:cNvPr id="12" name="Picture 10" descr="D:\Baza\zdjęcia 2017\sesja1\IMG_1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79" y="4168239"/>
            <a:ext cx="3740727" cy="2363190"/>
          </a:xfrm>
          <a:prstGeom prst="rect">
            <a:avLst/>
          </a:prstGeom>
          <a:noFill/>
        </p:spPr>
      </p:pic>
      <p:pic>
        <p:nvPicPr>
          <p:cNvPr id="13" name="Picture 6" descr="D:\Baza\zdjęcia 2017\naj\mał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348" y="4132613"/>
            <a:ext cx="3835730" cy="2434442"/>
          </a:xfrm>
          <a:prstGeom prst="rect">
            <a:avLst/>
          </a:prstGeom>
          <a:noFill/>
        </p:spPr>
      </p:pic>
      <p:pic>
        <p:nvPicPr>
          <p:cNvPr id="14" name="Picture 8" descr="D:\Baza\zdjęcia 2015\WS\DSC_0014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8488" y="1294410"/>
            <a:ext cx="3703637" cy="2583479"/>
          </a:xfrm>
          <a:prstGeom prst="rect">
            <a:avLst/>
          </a:prstGeom>
          <a:noFill/>
        </p:spPr>
      </p:pic>
      <p:pic>
        <p:nvPicPr>
          <p:cNvPr id="16" name="Picture 3" descr="D:\Baza\zdjęcia 2017\naj\Wydział Sztuki3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311965"/>
            <a:ext cx="3710609" cy="259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86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126" y="786171"/>
            <a:ext cx="10431887" cy="607182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4718" y="13782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C00000">
                    <a:alpha val="8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TEACHING ACTIVITIES</a:t>
            </a:r>
            <a:endParaRPr lang="pl-PL" sz="4000" b="1" dirty="0">
              <a:solidFill>
                <a:srgbClr val="C00000">
                  <a:alpha val="83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73" y="22555"/>
            <a:ext cx="2708659" cy="1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3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307</Words>
  <Application>Microsoft Office PowerPoint</Application>
  <PresentationFormat>Niestandardowy</PresentationFormat>
  <Paragraphs>66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 </vt:lpstr>
      <vt:lpstr>   47 YEARS OF UNIVERSITY’S HISTORY </vt:lpstr>
      <vt:lpstr>UNIVERSITY’S AUTHORITIES</vt:lpstr>
      <vt:lpstr>ASSETS AND ACHIEVEMENTS</vt:lpstr>
      <vt:lpstr>STRUCTURE AND STAFF</vt:lpstr>
      <vt:lpstr>STRUCTURE</vt:lpstr>
      <vt:lpstr>STAFF </vt:lpstr>
      <vt:lpstr>TEACHING ACTIVITIES </vt:lpstr>
      <vt:lpstr>TEACHING ACTIVITIES</vt:lpstr>
      <vt:lpstr>TEACHING ACTIVITIES</vt:lpstr>
      <vt:lpstr>SCIENTIFIC ACTIVITIES</vt:lpstr>
      <vt:lpstr>SCIENTIFIC ACTIVITIES</vt:lpstr>
      <vt:lpstr>SCIENTIFIC ACTIVITIES</vt:lpstr>
      <vt:lpstr>INTERNATIONAL COOPERATION</vt:lpstr>
      <vt:lpstr>INTERNATIONAL COOPERATION</vt:lpstr>
      <vt:lpstr>INTERNATIONAL EXCHANGE OF STAFF</vt:lpstr>
      <vt:lpstr>INTERNATIONAL EXCHANGE OF STAFF</vt:lpstr>
      <vt:lpstr>INTERNATIONAL AGREEMENTS </vt:lpstr>
      <vt:lpstr>INTERNATIONAL PROJECTS</vt:lpstr>
      <vt:lpstr>INTERNATIONAL PROJECTS</vt:lpstr>
      <vt:lpstr>INFRASTRUCTURE </vt:lpstr>
      <vt:lpstr>UNIVERSITY FACILITIES</vt:lpstr>
      <vt:lpstr>DEVELOPMENT AND INVESTEMENT</vt:lpstr>
      <vt:lpstr>Contact 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koordynator</dc:creator>
  <cp:lastModifiedBy>ajd</cp:lastModifiedBy>
  <cp:revision>340</cp:revision>
  <dcterms:created xsi:type="dcterms:W3CDTF">2018-10-17T07:06:40Z</dcterms:created>
  <dcterms:modified xsi:type="dcterms:W3CDTF">2018-12-06T09:30:03Z</dcterms:modified>
</cp:coreProperties>
</file>